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8" r:id="rId1"/>
  </p:sldMasterIdLst>
  <p:sldIdLst>
    <p:sldId id="280" r:id="rId2"/>
    <p:sldId id="276" r:id="rId3"/>
    <p:sldId id="277" r:id="rId4"/>
    <p:sldId id="278" r:id="rId5"/>
    <p:sldId id="279" r:id="rId6"/>
    <p:sldId id="273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5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18" autoAdjust="0"/>
    <p:restoredTop sz="94660" autoAdjust="0"/>
  </p:normalViewPr>
  <p:slideViewPr>
    <p:cSldViewPr snapToGrid="0">
      <p:cViewPr varScale="1">
        <p:scale>
          <a:sx n="82" d="100"/>
          <a:sy n="82" d="100"/>
        </p:scale>
        <p:origin x="120" y="4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800811978"/>
      </p:ext>
    </p:extLst>
  </p:cSld>
  <p:clrMapOvr>
    <a:masterClrMapping/>
  </p:clrMapOvr>
  <p:transition spd="slow" advClick="0" advTm="10000">
    <p:wipe/>
  </p:transition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673157"/>
      </p:ext>
    </p:extLst>
  </p:cSld>
  <p:clrMapOvr>
    <a:masterClrMapping/>
  </p:clrMapOvr>
  <p:transition spd="slow" advClick="0" advTm="10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930804"/>
      </p:ext>
    </p:extLst>
  </p:cSld>
  <p:clrMapOvr>
    <a:masterClrMapping/>
  </p:clrMapOvr>
  <p:transition spd="slow" advClick="0" advTm="10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569268"/>
      </p:ext>
    </p:extLst>
  </p:cSld>
  <p:clrMapOvr>
    <a:masterClrMapping/>
  </p:clrMapOvr>
  <p:transition spd="slow" advClick="0" advTm="10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734436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10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005608"/>
      </p:ext>
    </p:extLst>
  </p:cSld>
  <p:clrMapOvr>
    <a:masterClrMapping/>
  </p:clrMapOvr>
  <p:transition spd="slow" advClick="0" advTm="10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928894"/>
      </p:ext>
    </p:extLst>
  </p:cSld>
  <p:clrMapOvr>
    <a:masterClrMapping/>
  </p:clrMapOvr>
  <p:transition spd="slow" advClick="0" advTm="10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504693"/>
      </p:ext>
    </p:extLst>
  </p:cSld>
  <p:clrMapOvr>
    <a:masterClrMapping/>
  </p:clrMapOvr>
  <p:transition spd="slow" advClick="0" advTm="10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101145"/>
      </p:ext>
    </p:extLst>
  </p:cSld>
  <p:clrMapOvr>
    <a:masterClrMapping/>
  </p:clrMapOvr>
  <p:transition spd="slow" advClick="0" advTm="10000">
    <p:wipe/>
  </p:transition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45243638"/>
      </p:ext>
    </p:extLst>
  </p:cSld>
  <p:clrMapOvr>
    <a:masterClrMapping/>
  </p:clrMapOvr>
  <p:transition spd="slow" advClick="0" advTm="10000">
    <p:wipe/>
  </p:transition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18821532"/>
      </p:ext>
    </p:extLst>
  </p:cSld>
  <p:clrMapOvr>
    <a:masterClrMapping/>
  </p:clrMapOvr>
  <p:transition spd="slow" advClick="0" advTm="10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67148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ransition spd="slow" advClick="0" advTm="10000">
    <p:wipe/>
  </p:transition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http://www.cesis.lv/bildes/jaunumi/is/OyN8F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http://www.cesis.lv/bildes/jaunumi/is/OyN8F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http://www.cesis.lv/bildes/jaunumi/is/OyN8F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http://www.cesis.lv/bildes/jaunumi/is/OyN8F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7918" y="3640114"/>
            <a:ext cx="8361229" cy="2098226"/>
          </a:xfrm>
        </p:spPr>
        <p:txBody>
          <a:bodyPr/>
          <a:lstStyle/>
          <a:p>
            <a:r>
              <a:rPr lang="lv-LV" dirty="0" err="1"/>
              <a:t>SVEIcAM</a:t>
            </a:r>
            <a:r>
              <a:rPr lang="lv-LV" dirty="0"/>
              <a:t> </a:t>
            </a:r>
            <a:br>
              <a:rPr lang="lv-LV" dirty="0"/>
            </a:br>
            <a:r>
              <a:rPr lang="lv-LV" dirty="0"/>
              <a:t>Cēsu Valsts ģimnāzijā 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lv-LV" dirty="0"/>
              <a:t> 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72299" y="178435"/>
            <a:ext cx="3771583" cy="25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77531171"/>
      </p:ext>
    </p:extLst>
  </p:cSld>
  <p:clrMapOvr>
    <a:masterClrMapping/>
  </p:clrMapOvr>
  <p:transition spd="slow" advClick="0" advTm="10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662" y="1317587"/>
            <a:ext cx="7595754" cy="5063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234440" y="19431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400" b="0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Belwe Bd TL" pitchFamily="18" charset="0"/>
                <a:ea typeface="+mj-ea"/>
                <a:cs typeface="+mj-cs"/>
              </a:rPr>
              <a:t>REIZ 2012.GADĀ BIJA TĀ ....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26611338"/>
      </p:ext>
    </p:extLst>
  </p:cSld>
  <p:clrMapOvr>
    <a:masterClrMapping/>
  </p:clrMapOvr>
  <p:transition spd="slow" advClick="0" advTm="10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510" y="1063486"/>
            <a:ext cx="7838211" cy="5225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234440" y="19431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400" b="0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Belwe Bd TL" pitchFamily="18" charset="0"/>
                <a:ea typeface="+mj-ea"/>
                <a:cs typeface="+mj-cs"/>
              </a:rPr>
              <a:t>REIZ 2012.GADĀ BIJA TĀ ....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72268165"/>
      </p:ext>
    </p:extLst>
  </p:cSld>
  <p:clrMapOvr>
    <a:masterClrMapping/>
  </p:clrMapOvr>
  <p:transition spd="slow" advClick="0" advTm="10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00" y="1178439"/>
            <a:ext cx="7744691" cy="5163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234440" y="19431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400" b="0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Belwe Bd TL" pitchFamily="18" charset="0"/>
                <a:ea typeface="+mj-ea"/>
                <a:cs typeface="+mj-cs"/>
              </a:rPr>
              <a:t>REIZ 2012.GADĀ BIJA TĀ ....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18027445"/>
      </p:ext>
    </p:extLst>
  </p:cSld>
  <p:clrMapOvr>
    <a:masterClrMapping/>
  </p:clrMapOvr>
  <p:transition spd="slow" advClick="0" advTm="10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328" y="1202635"/>
            <a:ext cx="7865918" cy="5243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234440" y="19431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400" b="0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Belwe Bd TL" pitchFamily="18" charset="0"/>
                <a:ea typeface="+mj-ea"/>
                <a:cs typeface="+mj-cs"/>
              </a:rPr>
              <a:t>REIZ 2012.GADĀ BIJA TĀ ....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93708246"/>
      </p:ext>
    </p:extLst>
  </p:cSld>
  <p:clrMapOvr>
    <a:masterClrMapping/>
  </p:clrMapOvr>
  <p:transition spd="slow" advClick="0" advTm="10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393" y="1043609"/>
            <a:ext cx="7939753" cy="529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234440" y="19431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400" b="0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Belwe Bd TL" pitchFamily="18" charset="0"/>
                <a:ea typeface="+mj-ea"/>
                <a:cs typeface="+mj-cs"/>
              </a:rPr>
              <a:t>REIZ 2012.GADĀ BIJA TĀ ....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50045812"/>
      </p:ext>
    </p:extLst>
  </p:cSld>
  <p:clrMapOvr>
    <a:masterClrMapping/>
  </p:clrMapOvr>
  <p:transition spd="slow" advClick="0" advTm="10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166" y="1182756"/>
            <a:ext cx="8048913" cy="5365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234440" y="19431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400" b="0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Belwe Bd TL" pitchFamily="18" charset="0"/>
                <a:ea typeface="+mj-ea"/>
                <a:cs typeface="+mj-cs"/>
              </a:rPr>
              <a:t>REIZ 2012.GADĀ BIJA TĀ ....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78760170"/>
      </p:ext>
    </p:extLst>
  </p:cSld>
  <p:clrMapOvr>
    <a:masterClrMapping/>
  </p:clrMapOvr>
  <p:transition spd="slow" advClick="0" advTm="10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713" y="1103242"/>
            <a:ext cx="7630391" cy="508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234440" y="19431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400" b="0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Belwe Bd TL" pitchFamily="18" charset="0"/>
                <a:ea typeface="+mj-ea"/>
                <a:cs typeface="+mj-cs"/>
              </a:rPr>
              <a:t>REIZ 2012.GADĀ BIJA TĀ ....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44867173"/>
      </p:ext>
    </p:extLst>
  </p:cSld>
  <p:clrMapOvr>
    <a:masterClrMapping/>
  </p:clrMapOvr>
  <p:transition spd="slow" advClick="0" advTm="1000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04" y="1043609"/>
            <a:ext cx="7775040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234440" y="19431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400" b="0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Belwe Bd TL" pitchFamily="18" charset="0"/>
                <a:ea typeface="+mj-ea"/>
                <a:cs typeface="+mj-cs"/>
              </a:rPr>
              <a:t>REIZ 2012.GADĀ BIJA TĀ ....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19985622"/>
      </p:ext>
    </p:extLst>
  </p:cSld>
  <p:clrMapOvr>
    <a:masterClrMapping/>
  </p:clrMapOvr>
  <p:transition spd="slow" advClick="0" advTm="1000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486" y="1043608"/>
            <a:ext cx="7785282" cy="5188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234440" y="19431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400" b="0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Belwe Bd TL" pitchFamily="18" charset="0"/>
                <a:ea typeface="+mj-ea"/>
                <a:cs typeface="+mj-cs"/>
              </a:rPr>
              <a:t>REIZ 2012.GADĀ BIJA TĀ ....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25399375"/>
      </p:ext>
    </p:extLst>
  </p:cSld>
  <p:clrMapOvr>
    <a:masterClrMapping/>
  </p:clrMapOvr>
  <p:transition spd="slow" advClick="0" advTm="1000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379" y="1063486"/>
            <a:ext cx="8090107" cy="5391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234440" y="19431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400" b="0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Belwe Bd TL" pitchFamily="18" charset="0"/>
                <a:ea typeface="+mj-ea"/>
                <a:cs typeface="+mj-cs"/>
              </a:rPr>
              <a:t>REIZ 2012.GADĀ BIJA TĀ ....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49949468"/>
      </p:ext>
    </p:extLst>
  </p:cSld>
  <p:clrMapOvr>
    <a:masterClrMapping/>
  </p:clrMapOvr>
  <p:transition spd="slow" advClick="0" advTm="10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235" y="387626"/>
            <a:ext cx="9601200" cy="1485900"/>
          </a:xfrm>
        </p:spPr>
        <p:txBody>
          <a:bodyPr>
            <a:normAutofit fontScale="90000"/>
          </a:bodyPr>
          <a:lstStyle/>
          <a:p>
            <a:pPr algn="ctr"/>
            <a:r>
              <a:rPr lang="lv-LV" b="1" dirty="0"/>
              <a:t>LMSA konference</a:t>
            </a:r>
            <a:br>
              <a:rPr lang="lv-LV" dirty="0"/>
            </a:br>
            <a:r>
              <a:rPr lang="lv-LV" b="1" i="1" dirty="0"/>
              <a:t>  Caur matemātiku uz...</a:t>
            </a:r>
            <a:br>
              <a:rPr lang="lv-LV" b="1" i="1" dirty="0"/>
            </a:br>
            <a:r>
              <a:rPr lang="lv-LV" b="1" i="1" dirty="0"/>
              <a:t>12. oktobris</a:t>
            </a:r>
            <a:br>
              <a:rPr lang="lv-LV" dirty="0"/>
            </a:br>
            <a:endParaRPr lang="lv-LV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331843" y="2126975"/>
          <a:ext cx="9899373" cy="4253947"/>
        </p:xfrm>
        <a:graphic>
          <a:graphicData uri="http://schemas.openxmlformats.org/drawingml/2006/table">
            <a:tbl>
              <a:tblPr/>
              <a:tblGrid>
                <a:gridCol w="2222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76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77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3200" dirty="0">
                          <a:latin typeface="Times New Roman"/>
                          <a:ea typeface="Times New Roman"/>
                          <a:cs typeface="Times New Roman"/>
                        </a:rPr>
                        <a:t>11.00-12.00  </a:t>
                      </a:r>
                      <a:endParaRPr lang="lv-LV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3200">
                          <a:latin typeface="Times New Roman"/>
                          <a:ea typeface="Times New Roman"/>
                          <a:cs typeface="Times New Roman"/>
                        </a:rPr>
                        <a:t>Reģistrācija, kafijas pauze (zālē)</a:t>
                      </a:r>
                      <a:endParaRPr lang="lv-LV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77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3200">
                          <a:latin typeface="Times New Roman"/>
                          <a:ea typeface="Times New Roman"/>
                          <a:cs typeface="Times New Roman"/>
                        </a:rPr>
                        <a:t>12.00- 12.30   </a:t>
                      </a:r>
                      <a:endParaRPr lang="lv-LV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3200" b="1">
                          <a:latin typeface="Times New Roman"/>
                          <a:ea typeface="Times New Roman"/>
                          <a:cs typeface="Times New Roman"/>
                        </a:rPr>
                        <a:t>Konferences atklāšana</a:t>
                      </a:r>
                      <a:endParaRPr lang="lv-LV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54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3200">
                          <a:latin typeface="Times New Roman"/>
                          <a:ea typeface="Times New Roman"/>
                          <a:cs typeface="Times New Roman"/>
                        </a:rPr>
                        <a:t>12.30-13.00</a:t>
                      </a:r>
                      <a:endParaRPr lang="lv-LV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3200" dirty="0">
                          <a:latin typeface="Times New Roman"/>
                          <a:ea typeface="Times New Roman"/>
                          <a:cs typeface="Times New Roman"/>
                        </a:rPr>
                        <a:t>Caur matemātiku uz... </a:t>
                      </a:r>
                      <a:r>
                        <a:rPr lang="lv-LV" sz="3200" b="1" i="1" dirty="0">
                          <a:latin typeface="Times New Roman"/>
                          <a:ea typeface="Times New Roman"/>
                          <a:cs typeface="Times New Roman"/>
                        </a:rPr>
                        <a:t>Jānis </a:t>
                      </a:r>
                      <a:r>
                        <a:rPr lang="lv-LV" sz="32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Rozenbergs</a:t>
                      </a:r>
                      <a:r>
                        <a:rPr lang="lv-LV" sz="3200" i="1" dirty="0">
                          <a:latin typeface="Times New Roman"/>
                          <a:ea typeface="Times New Roman"/>
                          <a:cs typeface="Times New Roman"/>
                        </a:rPr>
                        <a:t>,</a:t>
                      </a:r>
                      <a:endParaRPr lang="lv-LV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3200" i="1" dirty="0">
                          <a:latin typeface="Times New Roman"/>
                          <a:ea typeface="Times New Roman"/>
                          <a:cs typeface="Times New Roman"/>
                        </a:rPr>
                        <a:t> Cēsu novada domes priekšsēdētājs</a:t>
                      </a:r>
                      <a:endParaRPr lang="lv-LV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54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3200">
                          <a:latin typeface="Times New Roman"/>
                          <a:ea typeface="Times New Roman"/>
                          <a:cs typeface="Times New Roman"/>
                        </a:rPr>
                        <a:t>13.00-14.00</a:t>
                      </a:r>
                      <a:endParaRPr lang="lv-LV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3200">
                          <a:latin typeface="Times New Roman"/>
                          <a:ea typeface="Times New Roman"/>
                          <a:cs typeface="Times New Roman"/>
                        </a:rPr>
                        <a:t>Viss ir viens.</a:t>
                      </a:r>
                      <a:r>
                        <a:rPr lang="lv-LV" sz="3200" i="1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lv-LV" sz="3200" b="1" i="1">
                          <a:latin typeface="Times New Roman"/>
                          <a:ea typeface="Times New Roman"/>
                          <a:cs typeface="Times New Roman"/>
                        </a:rPr>
                        <a:t>Ansis Stabingis</a:t>
                      </a:r>
                      <a:r>
                        <a:rPr lang="lv-LV" sz="3200" i="1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endParaRPr lang="lv-LV" sz="2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3200" i="1">
                          <a:latin typeface="Times New Roman"/>
                          <a:ea typeface="Times New Roman"/>
                          <a:cs typeface="Times New Roman"/>
                        </a:rPr>
                        <a:t>apzinātības pasniedzējs</a:t>
                      </a:r>
                      <a:endParaRPr lang="lv-LV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77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3200">
                          <a:latin typeface="Times New Roman"/>
                          <a:ea typeface="Times New Roman"/>
                          <a:cs typeface="Times New Roman"/>
                        </a:rPr>
                        <a:t>14.00-15.00</a:t>
                      </a:r>
                      <a:endParaRPr lang="lv-LV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3200" dirty="0">
                          <a:latin typeface="Times New Roman"/>
                          <a:ea typeface="Times New Roman"/>
                          <a:cs typeface="Times New Roman"/>
                        </a:rPr>
                        <a:t>Pusdienas</a:t>
                      </a:r>
                      <a:endParaRPr lang="lv-LV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26" name="Picture 2" descr="Attēlu rezultāti vaicājumam “cēsu valsts ģimnāzija”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9351893" y="360155"/>
            <a:ext cx="233362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545" y="1043608"/>
            <a:ext cx="8050069" cy="5366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234440" y="19431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400" b="0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Belwe Bd TL" pitchFamily="18" charset="0"/>
                <a:ea typeface="+mj-ea"/>
                <a:cs typeface="+mj-cs"/>
              </a:rPr>
              <a:t>REIZ 2012.GADĀ BIJA TĀ ....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39659430"/>
      </p:ext>
    </p:extLst>
  </p:cSld>
  <p:clrMapOvr>
    <a:masterClrMapping/>
  </p:clrMapOvr>
  <p:transition spd="slow" advClick="0" advTm="10000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133" y="1123121"/>
            <a:ext cx="8004746" cy="5334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234440" y="19431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400" b="0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Belwe Bd TL" pitchFamily="18" charset="0"/>
                <a:ea typeface="+mj-ea"/>
                <a:cs typeface="+mj-cs"/>
              </a:rPr>
              <a:t>REIZ 2012.GADĀ BIJA TĀ ....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77007213"/>
      </p:ext>
    </p:extLst>
  </p:cSld>
  <p:clrMapOvr>
    <a:masterClrMapping/>
  </p:clrMapOvr>
  <p:transition spd="slow" advClick="0" advTm="10000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567" y="1050210"/>
            <a:ext cx="7785509" cy="5191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234440" y="19431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400" b="0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Belwe Bd TL" pitchFamily="18" charset="0"/>
                <a:ea typeface="+mj-ea"/>
                <a:cs typeface="+mj-cs"/>
              </a:rPr>
              <a:t>REIZ 2012.GADĀ BIJA TĀ ....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52546967"/>
      </p:ext>
    </p:extLst>
  </p:cSld>
  <p:clrMapOvr>
    <a:masterClrMapping/>
  </p:clrMapOvr>
  <p:transition spd="slow" advClick="0" advTm="10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235" y="387626"/>
            <a:ext cx="9601200" cy="1485900"/>
          </a:xfrm>
        </p:spPr>
        <p:txBody>
          <a:bodyPr>
            <a:normAutofit fontScale="90000"/>
          </a:bodyPr>
          <a:lstStyle/>
          <a:p>
            <a:pPr algn="ctr"/>
            <a:r>
              <a:rPr lang="lv-LV" b="1" dirty="0"/>
              <a:t>LMSA konference</a:t>
            </a:r>
            <a:br>
              <a:rPr lang="lv-LV" dirty="0"/>
            </a:br>
            <a:r>
              <a:rPr lang="lv-LV" b="1" i="1" dirty="0"/>
              <a:t>  Caur matemātiku uz...</a:t>
            </a:r>
            <a:br>
              <a:rPr lang="lv-LV" b="1" i="1" dirty="0"/>
            </a:br>
            <a:r>
              <a:rPr lang="lv-LV" b="1" i="1" dirty="0"/>
              <a:t>12. oktobris</a:t>
            </a:r>
            <a:br>
              <a:rPr lang="lv-LV" dirty="0"/>
            </a:br>
            <a:endParaRPr lang="lv-LV" dirty="0"/>
          </a:p>
        </p:txBody>
      </p:sp>
      <p:pic>
        <p:nvPicPr>
          <p:cNvPr id="1026" name="Picture 2" descr="Attēlu rezultāti vaicājumam “cēsu valsts ģimnāzija”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9351893" y="360155"/>
            <a:ext cx="233362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894522" y="1987827"/>
          <a:ext cx="11131826" cy="4353206"/>
        </p:xfrm>
        <a:graphic>
          <a:graphicData uri="http://schemas.openxmlformats.org/drawingml/2006/table">
            <a:tbl>
              <a:tblPr/>
              <a:tblGrid>
                <a:gridCol w="1987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27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2800" dirty="0">
                          <a:latin typeface="Times New Roman"/>
                          <a:ea typeface="Times New Roman"/>
                          <a:cs typeface="Times New Roman"/>
                        </a:rPr>
                        <a:t>15.00-16.00</a:t>
                      </a:r>
                      <a:endParaRPr lang="lv-LV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2800" dirty="0">
                          <a:latin typeface="Times New Roman"/>
                          <a:ea typeface="Times New Roman"/>
                          <a:cs typeface="Times New Roman"/>
                        </a:rPr>
                        <a:t>Ko patiesībā iemācāmies, risinot uzdevumus.</a:t>
                      </a:r>
                      <a:r>
                        <a:rPr lang="lv-LV" sz="2800" i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lv-LV" sz="2800" b="1" i="1" dirty="0">
                          <a:latin typeface="Times New Roman"/>
                          <a:ea typeface="Times New Roman"/>
                          <a:cs typeface="Times New Roman"/>
                        </a:rPr>
                        <a:t>Līga </a:t>
                      </a:r>
                      <a:r>
                        <a:rPr lang="lv-LV" sz="28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Čakāne</a:t>
                      </a:r>
                      <a:r>
                        <a:rPr lang="lv-LV" sz="2800" b="1" i="1" dirty="0">
                          <a:latin typeface="Times New Roman"/>
                          <a:ea typeface="Times New Roman"/>
                          <a:cs typeface="Times New Roman"/>
                        </a:rPr>
                        <a:t>, Ilze </a:t>
                      </a:r>
                      <a:r>
                        <a:rPr lang="lv-LV" sz="28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France</a:t>
                      </a:r>
                      <a:r>
                        <a:rPr lang="lv-LV" sz="2800" b="1" i="1" dirty="0">
                          <a:latin typeface="Times New Roman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lv-LV" sz="2800" i="1" dirty="0">
                          <a:latin typeface="Times New Roman"/>
                          <a:ea typeface="Times New Roman"/>
                          <a:cs typeface="Times New Roman"/>
                        </a:rPr>
                        <a:t> LU Starpnozaru izglītības inovāciju centrs</a:t>
                      </a:r>
                      <a:endParaRPr lang="lv-LV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53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2800">
                          <a:latin typeface="Times New Roman"/>
                          <a:ea typeface="Times New Roman"/>
                          <a:cs typeface="Times New Roman"/>
                        </a:rPr>
                        <a:t>16.00-19.00</a:t>
                      </a:r>
                      <a:endParaRPr lang="lv-LV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2800" dirty="0">
                          <a:latin typeface="Times New Roman"/>
                          <a:ea typeface="Times New Roman"/>
                          <a:cs typeface="Times New Roman"/>
                        </a:rPr>
                        <a:t>Kultūras programma</a:t>
                      </a:r>
                      <a:r>
                        <a:rPr lang="lv-LV" sz="2800" baseline="0" dirty="0">
                          <a:latin typeface="Times New Roman"/>
                          <a:ea typeface="Times New Roman"/>
                          <a:cs typeface="Times New Roman"/>
                        </a:rPr>
                        <a:t> – šarmantā pilsēta Cēsis</a:t>
                      </a:r>
                      <a:endParaRPr lang="lv-LV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11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2800">
                          <a:latin typeface="Times New Roman"/>
                          <a:ea typeface="Times New Roman"/>
                          <a:cs typeface="Times New Roman"/>
                        </a:rPr>
                        <a:t>19.00-19.30</a:t>
                      </a:r>
                      <a:endParaRPr lang="lv-LV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v-LV" sz="2800">
                          <a:latin typeface="Times New Roman"/>
                          <a:ea typeface="Times New Roman"/>
                          <a:cs typeface="Times New Roman"/>
                        </a:rPr>
                        <a:t>Latvijas matemātikas skolotāju apvienības prezidentes atskaites ziņojums, vēlēšanas</a:t>
                      </a:r>
                      <a:endParaRPr lang="lv-LV" sz="18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2800" b="1" i="1">
                          <a:latin typeface="Times New Roman"/>
                          <a:ea typeface="Times New Roman"/>
                          <a:cs typeface="Times New Roman"/>
                        </a:rPr>
                        <a:t>Rudīte Andersone</a:t>
                      </a:r>
                      <a:r>
                        <a:rPr lang="lv-LV" sz="2800" i="1">
                          <a:latin typeface="Times New Roman"/>
                          <a:ea typeface="Times New Roman"/>
                          <a:cs typeface="Times New Roman"/>
                        </a:rPr>
                        <a:t>, Latvijas Matemātikas skolotāju apvienības prezidente</a:t>
                      </a:r>
                      <a:endParaRPr lang="lv-LV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3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2800">
                          <a:latin typeface="Times New Roman"/>
                          <a:ea typeface="Times New Roman"/>
                          <a:cs typeface="Times New Roman"/>
                        </a:rPr>
                        <a:t>19.30-....</a:t>
                      </a:r>
                      <a:endParaRPr lang="lv-LV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868930" algn="l"/>
                        </a:tabLst>
                      </a:pPr>
                      <a:r>
                        <a:rPr lang="lv-LV" sz="2800" b="1">
                          <a:latin typeface="Times New Roman"/>
                          <a:ea typeface="Times New Roman"/>
                          <a:cs typeface="Times New Roman"/>
                        </a:rPr>
                        <a:t>Neformālas diskusijas,</a:t>
                      </a:r>
                      <a:r>
                        <a:rPr lang="lv-LV" sz="280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lv-LV" sz="2800" b="1">
                          <a:latin typeface="Times New Roman"/>
                          <a:ea typeface="Times New Roman"/>
                          <a:cs typeface="Times New Roman"/>
                        </a:rPr>
                        <a:t>„Latvju danči”...</a:t>
                      </a:r>
                      <a:r>
                        <a:rPr lang="lv-LV" sz="2800">
                          <a:latin typeface="Times New Roman"/>
                          <a:ea typeface="Times New Roman"/>
                          <a:cs typeface="Times New Roman"/>
                        </a:rPr>
                        <a:t>	</a:t>
                      </a:r>
                      <a:endParaRPr lang="lv-LV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3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2800">
                          <a:latin typeface="Times New Roman"/>
                          <a:ea typeface="Times New Roman"/>
                          <a:cs typeface="Times New Roman"/>
                        </a:rPr>
                        <a:t>21.30</a:t>
                      </a:r>
                      <a:endParaRPr lang="lv-LV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868930" algn="l"/>
                        </a:tabLst>
                      </a:pPr>
                      <a:r>
                        <a:rPr lang="lv-LV" sz="2800" dirty="0">
                          <a:latin typeface="Times New Roman"/>
                          <a:ea typeface="Times New Roman"/>
                          <a:cs typeface="Times New Roman"/>
                        </a:rPr>
                        <a:t>Transports uz </a:t>
                      </a:r>
                      <a:r>
                        <a:rPr lang="lv-LV" sz="2800" dirty="0" err="1">
                          <a:latin typeface="Times New Roman"/>
                          <a:ea typeface="Times New Roman"/>
                          <a:cs typeface="Times New Roman"/>
                        </a:rPr>
                        <a:t>hosteli</a:t>
                      </a:r>
                      <a:r>
                        <a:rPr lang="lv-LV" sz="2800" dirty="0">
                          <a:latin typeface="Times New Roman"/>
                          <a:ea typeface="Times New Roman"/>
                          <a:cs typeface="Times New Roman"/>
                        </a:rPr>
                        <a:t> „Priekuļi”</a:t>
                      </a:r>
                      <a:endParaRPr lang="lv-LV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 dirty="0"/>
          </a:p>
        </p:txBody>
      </p:sp>
    </p:spTree>
  </p:cSld>
  <p:clrMapOvr>
    <a:masterClrMapping/>
  </p:clrMapOvr>
  <p:transition spd="slow" advClick="0" advTm="10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235" y="387626"/>
            <a:ext cx="9601200" cy="1485900"/>
          </a:xfrm>
        </p:spPr>
        <p:txBody>
          <a:bodyPr>
            <a:normAutofit fontScale="90000"/>
          </a:bodyPr>
          <a:lstStyle/>
          <a:p>
            <a:pPr algn="ctr"/>
            <a:r>
              <a:rPr lang="lv-LV" b="1" dirty="0"/>
              <a:t>LMSA konference</a:t>
            </a:r>
            <a:br>
              <a:rPr lang="lv-LV" dirty="0"/>
            </a:br>
            <a:r>
              <a:rPr lang="lv-LV" b="1" i="1" dirty="0"/>
              <a:t>  Caur matemātiku uz...</a:t>
            </a:r>
            <a:br>
              <a:rPr lang="lv-LV" b="1" i="1" dirty="0"/>
            </a:br>
            <a:r>
              <a:rPr lang="lv-LV" b="1" i="1" dirty="0"/>
              <a:t>13. oktobris</a:t>
            </a:r>
            <a:br>
              <a:rPr lang="lv-LV" dirty="0"/>
            </a:br>
            <a:endParaRPr lang="lv-LV" dirty="0"/>
          </a:p>
        </p:txBody>
      </p:sp>
      <p:pic>
        <p:nvPicPr>
          <p:cNvPr id="1026" name="Picture 2" descr="Attēlu rezultāti vaicājumam “cēsu valsts ģimnāzija”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9351893" y="360155"/>
            <a:ext cx="233362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993912" y="2186608"/>
          <a:ext cx="10893287" cy="4037673"/>
        </p:xfrm>
        <a:graphic>
          <a:graphicData uri="http://schemas.openxmlformats.org/drawingml/2006/table">
            <a:tbl>
              <a:tblPr/>
              <a:tblGrid>
                <a:gridCol w="1828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64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33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2800" dirty="0">
                          <a:latin typeface="Times New Roman"/>
                          <a:ea typeface="Times New Roman"/>
                          <a:cs typeface="Times New Roman"/>
                        </a:rPr>
                        <a:t>8.00 – 9.00  </a:t>
                      </a:r>
                      <a:endParaRPr lang="lv-LV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2800">
                          <a:latin typeface="Times New Roman"/>
                          <a:ea typeface="Times New Roman"/>
                          <a:cs typeface="Times New Roman"/>
                        </a:rPr>
                        <a:t>Brokastis (skolas ēdnīcā) </a:t>
                      </a:r>
                      <a:endParaRPr lang="lv-LV" sz="18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2800">
                          <a:latin typeface="Times New Roman"/>
                          <a:ea typeface="Times New Roman"/>
                          <a:cs typeface="Times New Roman"/>
                        </a:rPr>
                        <a:t>konferences dalībniekiem, kuri nakšņoja „Priekuļu” hostelī</a:t>
                      </a:r>
                      <a:endParaRPr lang="lv-LV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1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2800">
                          <a:latin typeface="Times New Roman"/>
                          <a:ea typeface="Times New Roman"/>
                          <a:cs typeface="Times New Roman"/>
                        </a:rPr>
                        <a:t>8.00 – 9.00  </a:t>
                      </a:r>
                      <a:endParaRPr lang="lv-LV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2800" dirty="0">
                          <a:latin typeface="Times New Roman"/>
                          <a:ea typeface="Times New Roman"/>
                          <a:cs typeface="Times New Roman"/>
                        </a:rPr>
                        <a:t>Kafijas pauze (zālē)</a:t>
                      </a:r>
                      <a:endParaRPr lang="lv-LV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62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2800">
                          <a:latin typeface="Times New Roman"/>
                          <a:ea typeface="Times New Roman"/>
                          <a:cs typeface="Times New Roman"/>
                        </a:rPr>
                        <a:t>9.00 -9.30</a:t>
                      </a:r>
                      <a:endParaRPr lang="lv-LV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2800">
                          <a:latin typeface="Times New Roman"/>
                          <a:ea typeface="Times New Roman"/>
                          <a:cs typeface="Times New Roman"/>
                        </a:rPr>
                        <a:t>"Skolēnu morālo ieradumu veidošanās mācību priekšmetā "Matemātika"", </a:t>
                      </a:r>
                      <a:endParaRPr lang="lv-LV" sz="18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2800" b="1" i="1">
                          <a:latin typeface="Times New Roman"/>
                          <a:ea typeface="Times New Roman"/>
                          <a:cs typeface="Times New Roman"/>
                        </a:rPr>
                        <a:t>Manuels Fernandezs, </a:t>
                      </a:r>
                      <a:r>
                        <a:rPr lang="lv-LV" sz="2800">
                          <a:latin typeface="Times New Roman"/>
                          <a:ea typeface="Times New Roman"/>
                          <a:cs typeface="Times New Roman"/>
                        </a:rPr>
                        <a:t>Latvijas Universitāte, Pedagoģijas zinātniskais institūts</a:t>
                      </a:r>
                      <a:endParaRPr lang="lv-LV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0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2800">
                          <a:latin typeface="Times New Roman"/>
                          <a:ea typeface="Times New Roman"/>
                          <a:cs typeface="Times New Roman"/>
                        </a:rPr>
                        <a:t>9.30-10.00</a:t>
                      </a:r>
                      <a:endParaRPr lang="lv-LV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2800" dirty="0">
                          <a:latin typeface="Times New Roman"/>
                          <a:ea typeface="Times New Roman"/>
                          <a:cs typeface="Times New Roman"/>
                        </a:rPr>
                        <a:t>Caur matemātiku uz... </a:t>
                      </a:r>
                      <a:r>
                        <a:rPr lang="lv-LV" sz="28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uzdevumi.lv</a:t>
                      </a:r>
                      <a:endParaRPr lang="lv-LV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 advClick="0" advTm="10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235" y="387626"/>
            <a:ext cx="9601200" cy="1485900"/>
          </a:xfrm>
        </p:spPr>
        <p:txBody>
          <a:bodyPr>
            <a:normAutofit fontScale="90000"/>
          </a:bodyPr>
          <a:lstStyle/>
          <a:p>
            <a:pPr algn="ctr"/>
            <a:r>
              <a:rPr lang="lv-LV" b="1" dirty="0"/>
              <a:t>LMSA konference</a:t>
            </a:r>
            <a:br>
              <a:rPr lang="lv-LV" dirty="0"/>
            </a:br>
            <a:r>
              <a:rPr lang="lv-LV" b="1" i="1" dirty="0"/>
              <a:t>  Caur matemātiku uz...</a:t>
            </a:r>
            <a:br>
              <a:rPr lang="lv-LV" b="1" i="1" dirty="0"/>
            </a:br>
            <a:r>
              <a:rPr lang="lv-LV" b="1" i="1" dirty="0"/>
              <a:t>13. oktobris</a:t>
            </a:r>
            <a:br>
              <a:rPr lang="lv-LV" dirty="0"/>
            </a:br>
            <a:endParaRPr lang="lv-LV" dirty="0"/>
          </a:p>
        </p:txBody>
      </p:sp>
      <p:pic>
        <p:nvPicPr>
          <p:cNvPr id="1026" name="Picture 2" descr="Attēlu rezultāti vaicājumam “cēsu valsts ģimnāzija”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9351893" y="360155"/>
            <a:ext cx="233362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017310" y="2291164"/>
          <a:ext cx="10770499" cy="3171319"/>
        </p:xfrm>
        <a:graphic>
          <a:graphicData uri="http://schemas.openxmlformats.org/drawingml/2006/table">
            <a:tbl>
              <a:tblPr/>
              <a:tblGrid>
                <a:gridCol w="25760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44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182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3200" dirty="0">
                          <a:latin typeface="Times New Roman"/>
                          <a:ea typeface="Times New Roman"/>
                          <a:cs typeface="Times New Roman"/>
                        </a:rPr>
                        <a:t>10.00-12.15</a:t>
                      </a:r>
                      <a:endParaRPr lang="lv-LV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3200">
                          <a:latin typeface="Times New Roman"/>
                          <a:ea typeface="Times New Roman"/>
                          <a:cs typeface="Times New Roman"/>
                        </a:rPr>
                        <a:t>Darbs grupās (kafija pieejama skolas zālē)</a:t>
                      </a:r>
                      <a:endParaRPr lang="lv-LV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1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3200">
                          <a:latin typeface="Times New Roman"/>
                          <a:ea typeface="Times New Roman"/>
                          <a:cs typeface="Times New Roman"/>
                        </a:rPr>
                        <a:t>10.00-10.40</a:t>
                      </a:r>
                      <a:endParaRPr lang="lv-LV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3200">
                          <a:latin typeface="Times New Roman"/>
                          <a:ea typeface="Times New Roman"/>
                          <a:cs typeface="Times New Roman"/>
                        </a:rPr>
                        <a:t>1.nodarbība</a:t>
                      </a:r>
                      <a:endParaRPr lang="lv-LV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1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3200">
                          <a:latin typeface="Times New Roman"/>
                          <a:ea typeface="Times New Roman"/>
                          <a:cs typeface="Times New Roman"/>
                        </a:rPr>
                        <a:t>10.45-11:25</a:t>
                      </a:r>
                      <a:endParaRPr lang="lv-LV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3200">
                          <a:latin typeface="Times New Roman"/>
                          <a:ea typeface="Times New Roman"/>
                          <a:cs typeface="Times New Roman"/>
                        </a:rPr>
                        <a:t>2.nodarbība</a:t>
                      </a:r>
                      <a:endParaRPr lang="lv-LV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928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3200">
                          <a:latin typeface="Times New Roman"/>
                          <a:ea typeface="Times New Roman"/>
                          <a:cs typeface="Times New Roman"/>
                        </a:rPr>
                        <a:t>11:30-12:10</a:t>
                      </a:r>
                      <a:endParaRPr lang="lv-LV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v-LV" sz="3200" dirty="0">
                          <a:latin typeface="Times New Roman"/>
                          <a:ea typeface="Times New Roman"/>
                          <a:cs typeface="Times New Roman"/>
                        </a:rPr>
                        <a:t>3.nodarbība</a:t>
                      </a:r>
                      <a:endParaRPr lang="lv-LV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182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3200">
                          <a:latin typeface="Times New Roman"/>
                          <a:ea typeface="Times New Roman"/>
                          <a:cs typeface="Times New Roman"/>
                        </a:rPr>
                        <a:t>12.15-13.00</a:t>
                      </a:r>
                      <a:endParaRPr lang="lv-LV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3200" b="1" dirty="0">
                          <a:latin typeface="Times New Roman"/>
                          <a:ea typeface="Times New Roman"/>
                          <a:cs typeface="Times New Roman"/>
                        </a:rPr>
                        <a:t>Konferences noslēgums </a:t>
                      </a:r>
                      <a:r>
                        <a:rPr lang="lv-LV" sz="3200" dirty="0">
                          <a:latin typeface="Times New Roman"/>
                          <a:ea typeface="Times New Roman"/>
                          <a:cs typeface="Times New Roman"/>
                        </a:rPr>
                        <a:t>(zālē)</a:t>
                      </a:r>
                      <a:endParaRPr lang="lv-LV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 dirty="0"/>
          </a:p>
        </p:txBody>
      </p:sp>
    </p:spTree>
  </p:cSld>
  <p:clrMapOvr>
    <a:masterClrMapping/>
  </p:clrMapOvr>
  <p:transition spd="slow" advClick="0" advTm="10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9895" y="964094"/>
            <a:ext cx="9799983" cy="4581941"/>
          </a:xfrm>
        </p:spPr>
        <p:txBody>
          <a:bodyPr>
            <a:normAutofit/>
          </a:bodyPr>
          <a:lstStyle/>
          <a:p>
            <a:pPr algn="ctr"/>
            <a:r>
              <a:rPr lang="lv-LV" sz="5400" i="1" dirty="0">
                <a:latin typeface="Belwe Bd TL" pitchFamily="18" charset="0"/>
              </a:rPr>
              <a:t>2012.gads </a:t>
            </a:r>
            <a:br>
              <a:rPr lang="lv-LV" sz="5400" i="1" dirty="0">
                <a:latin typeface="Belwe Bd TL" pitchFamily="18" charset="0"/>
              </a:rPr>
            </a:br>
            <a:r>
              <a:rPr lang="lv-LV" sz="5400" i="1" dirty="0">
                <a:latin typeface="Belwe Bd TL" pitchFamily="18" charset="0"/>
              </a:rPr>
              <a:t>Cēsu Valsts ģimnāzija </a:t>
            </a:r>
            <a:br>
              <a:rPr lang="lv-LV" sz="5400" i="1" dirty="0">
                <a:latin typeface="Belwe Bd TL" pitchFamily="18" charset="0"/>
              </a:rPr>
            </a:br>
            <a:r>
              <a:rPr lang="lv-LV" sz="5400" i="1" dirty="0">
                <a:latin typeface="Belwe Bd TL" pitchFamily="18" charset="0"/>
              </a:rPr>
              <a:t>Latvijas Matemātikas skolotāju apvienības konference </a:t>
            </a:r>
            <a:br>
              <a:rPr lang="lv-LV" sz="5400" i="1" dirty="0">
                <a:latin typeface="Belwe Bd TL" pitchFamily="18" charset="0"/>
              </a:rPr>
            </a:br>
            <a:r>
              <a:rPr lang="lv-LV" sz="5400" i="1" dirty="0">
                <a:latin typeface="Belwe Bd TL" pitchFamily="18" charset="0"/>
              </a:rPr>
              <a:t>“Matemātiskā domāšana”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 dirty="0"/>
          </a:p>
        </p:txBody>
      </p:sp>
    </p:spTree>
  </p:cSld>
  <p:clrMapOvr>
    <a:masterClrMapping/>
  </p:clrMapOvr>
  <p:transition spd="slow" advClick="0" advTm="10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4440" y="194310"/>
            <a:ext cx="9601200" cy="1485900"/>
          </a:xfrm>
        </p:spPr>
        <p:txBody>
          <a:bodyPr/>
          <a:lstStyle/>
          <a:p>
            <a:r>
              <a:rPr lang="lv-LV" i="1" dirty="0">
                <a:latin typeface="Belwe Bd TL" pitchFamily="18" charset="0"/>
              </a:rPr>
              <a:t>REIZ 2012.GADĀ BIJA TĀ ....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82" y="1174474"/>
            <a:ext cx="7486650" cy="4991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669411"/>
      </p:ext>
    </p:extLst>
  </p:cSld>
  <p:clrMapOvr>
    <a:masterClrMapping/>
  </p:clrMapOvr>
  <p:transition spd="slow" advClick="0" advTm="10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320" y="1076871"/>
            <a:ext cx="7486652" cy="4991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234440" y="19431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400" b="0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Belwe Bd TL" pitchFamily="18" charset="0"/>
                <a:ea typeface="+mj-ea"/>
                <a:cs typeface="+mj-cs"/>
              </a:rPr>
              <a:t>REIZ 2012.GADĀ BIJA TĀ ....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84894954"/>
      </p:ext>
    </p:extLst>
  </p:cSld>
  <p:clrMapOvr>
    <a:masterClrMapping/>
  </p:clrMapOvr>
  <p:transition spd="slow" advClick="0" advTm="10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241" y="1258204"/>
            <a:ext cx="7486650" cy="4991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234440" y="19431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400" b="0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Belwe Bd TL" pitchFamily="18" charset="0"/>
                <a:ea typeface="+mj-ea"/>
                <a:cs typeface="+mj-cs"/>
              </a:rPr>
              <a:t>REIZ 2012.GADĀ BIJA TĀ ....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14243741"/>
      </p:ext>
    </p:extLst>
  </p:cSld>
  <p:clrMapOvr>
    <a:masterClrMapping/>
  </p:clrMapOvr>
  <p:transition spd="slow" advClick="0" advTm="10000">
    <p:wipe/>
  </p:transition>
</p:sld>
</file>

<file path=ppt/theme/theme1.xml><?xml version="1.0" encoding="utf-8"?>
<a:theme xmlns:a="http://schemas.openxmlformats.org/drawingml/2006/main" name="Crop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17F9D331-421E-442F-B033-AF5B21A4485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79</TotalTime>
  <Words>369</Words>
  <Application>Microsoft Office PowerPoint</Application>
  <PresentationFormat>Широкоэкранный</PresentationFormat>
  <Paragraphs>66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Belwe Bd TL</vt:lpstr>
      <vt:lpstr>Franklin Gothic Book</vt:lpstr>
      <vt:lpstr>Times New Roman</vt:lpstr>
      <vt:lpstr>Crop</vt:lpstr>
      <vt:lpstr>SVEIcAM  Cēsu Valsts ģimnāzijā !</vt:lpstr>
      <vt:lpstr>LMSA konference   Caur matemātiku uz... 12. oktobris </vt:lpstr>
      <vt:lpstr>LMSA konference   Caur matemātiku uz... 12. oktobris </vt:lpstr>
      <vt:lpstr>LMSA konference   Caur matemātiku uz... 13. oktobris </vt:lpstr>
      <vt:lpstr>LMSA konference   Caur matemātiku uz... 13. oktobris </vt:lpstr>
      <vt:lpstr>2012.gads  Cēsu Valsts ģimnāzija  Latvijas Matemātikas skolotāju apvienības konference  “Matemātiskā domāšana”</vt:lpstr>
      <vt:lpstr>REIZ 2012.GADĀ BIJA TĀ ....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Santa</dc:creator>
  <cp:lastModifiedBy>aleksandra ivanova</cp:lastModifiedBy>
  <cp:revision>18</cp:revision>
  <dcterms:created xsi:type="dcterms:W3CDTF">2018-09-30T08:27:47Z</dcterms:created>
  <dcterms:modified xsi:type="dcterms:W3CDTF">2024-08-13T07:52:45Z</dcterms:modified>
</cp:coreProperties>
</file>